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jpg"/>
  <Override PartName="/ppt/notesSlides/notesSlide1.xml" ContentType="application/vnd.openxmlformats-officedocument.presentationml.notesSlide+xml"/>
  <Override PartName="/ppt/media/image18.jpg" ContentType="image/jpg"/>
  <Override PartName="/ppt/theme/themeOverride1.xml" ContentType="application/vnd.openxmlformats-officedocument.themeOverride+xml"/>
  <Override PartName="/ppt/media/image23.jpg" ContentType="image/jpg"/>
  <Override PartName="/ppt/media/image26.jpg" ContentType="image/jpg"/>
  <Override PartName="/ppt/theme/themeOverride2.xml" ContentType="application/vnd.openxmlformats-officedocument.themeOverride+xml"/>
  <Override PartName="/ppt/media/image5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8" r:id="rId5"/>
    <p:sldId id="259" r:id="rId6"/>
    <p:sldId id="269" r:id="rId7"/>
    <p:sldId id="260" r:id="rId8"/>
    <p:sldId id="261" r:id="rId9"/>
    <p:sldId id="270" r:id="rId10"/>
    <p:sldId id="271" r:id="rId11"/>
    <p:sldId id="262" r:id="rId12"/>
    <p:sldId id="264" r:id="rId13"/>
    <p:sldId id="263" r:id="rId14"/>
    <p:sldId id="273" r:id="rId15"/>
    <p:sldId id="274" r:id="rId16"/>
    <p:sldId id="275" r:id="rId17"/>
    <p:sldId id="266" r:id="rId18"/>
    <p:sldId id="267" r:id="rId19"/>
  </p:sldIdLst>
  <p:sldSz cx="20104100" cy="1130935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2" d="100"/>
          <a:sy n="52" d="100"/>
        </p:scale>
        <p:origin x="246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F43F764B-A11C-4206-BC1E-4F2E5B181DD3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351" y="3270976"/>
            <a:ext cx="7941937" cy="2677467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8D267BF6-3627-4B8B-85F4-306A0975C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36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67BF6-3627-4B8B-85F4-306A0975C1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62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7.png"/><Relationship Id="rId12" Type="http://schemas.openxmlformats.org/officeDocument/2006/relationships/image" Target="../media/image5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cchgeu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C51194-60DD-4A6A-A753-446810AB320C}"/>
              </a:ext>
            </a:extLst>
          </p:cNvPr>
          <p:cNvSpPr txBox="1"/>
          <p:nvPr/>
        </p:nvSpPr>
        <p:spPr>
          <a:xfrm>
            <a:off x="10370379" y="3368675"/>
            <a:ext cx="92202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Порядок участия студентов ВГТУ в конкурсном отборе для обучения по программам подготовки офицеров запаса в военном учебном центре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E9C0E3-F366-496C-82D5-00E2F121E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00046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DDCE18-960C-4CEF-BD5A-B393BFCF9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370673"/>
            <a:ext cx="7398946" cy="10548859"/>
          </a:xfrm>
          <a:prstGeom prst="rect">
            <a:avLst/>
          </a:prstGeom>
          <a:effectLst>
            <a:outerShdw blurRad="292100" dist="508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3119C5-BD14-4844-A54E-02EFFEA9C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050" y="370673"/>
            <a:ext cx="7398947" cy="10568004"/>
          </a:xfrm>
          <a:prstGeom prst="rect">
            <a:avLst/>
          </a:prstGeom>
          <a:effectLst>
            <a:outerShdw blurRad="292100" dist="508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6531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628130" cy="11308715"/>
            <a:chOff x="0" y="0"/>
            <a:chExt cx="6628130" cy="11308715"/>
          </a:xfrm>
          <a:solidFill>
            <a:schemeClr val="accent1">
              <a:lumMod val="75000"/>
            </a:schemeClr>
          </a:solidFill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628070" cy="11308556"/>
            </a:xfrm>
            <a:prstGeom prst="rect">
              <a:avLst/>
            </a:prstGeom>
            <a:grpFill/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6628130" cy="11308715"/>
            </a:xfrm>
            <a:custGeom>
              <a:avLst/>
              <a:gdLst/>
              <a:ahLst/>
              <a:cxnLst/>
              <a:rect l="l" t="t" r="r" b="b"/>
              <a:pathLst>
                <a:path w="6628130" h="11308715">
                  <a:moveTo>
                    <a:pt x="6628070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628070" y="11308556"/>
                  </a:lnTo>
                  <a:lnTo>
                    <a:pt x="662807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816546" y="7622804"/>
            <a:ext cx="13015594" cy="1727835"/>
            <a:chOff x="6816546" y="7622804"/>
            <a:chExt cx="13015594" cy="172783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6546" y="7622804"/>
              <a:ext cx="13015310" cy="17276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0672" y="7936930"/>
              <a:ext cx="12387057" cy="109944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83404E9-ECF5-4982-BC2B-015CA2226A83}"/>
              </a:ext>
            </a:extLst>
          </p:cNvPr>
          <p:cNvSpPr txBox="1"/>
          <p:nvPr/>
        </p:nvSpPr>
        <p:spPr>
          <a:xfrm>
            <a:off x="574201" y="4315450"/>
            <a:ext cx="5678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ОФОРМИТЬ СПРАВКУ ОБ ОТСУТСТВИИ МЕДИЦИНСКИХ ПРОТИВОПОКАЗАНИЙ ДЛЯ РАБОТЫ С ИСПОЛЬЗОВАНИЕМ СВЕДЕНИЙ СОСТАВЛЯЮЩИХ ГОСУДАРСТВЕННУЮ ТАЙНУ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5ECA86A3-CA41-4C5A-8131-02C2FD864DE4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E13BB-B71D-46C2-BC79-E997AEA74020}"/>
              </a:ext>
            </a:extLst>
          </p:cNvPr>
          <p:cNvSpPr txBox="1"/>
          <p:nvPr/>
        </p:nvSpPr>
        <p:spPr>
          <a:xfrm>
            <a:off x="333840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С 1 ОКТЯБРЯ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3F49D-CE7A-4798-A414-D5CA1759D7FC}"/>
              </a:ext>
            </a:extLst>
          </p:cNvPr>
          <p:cNvSpPr txBox="1"/>
          <p:nvPr/>
        </p:nvSpPr>
        <p:spPr>
          <a:xfrm>
            <a:off x="9939022" y="281032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с 01.10.2025 г. до 30.10.2025 г.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40607-29C8-429B-999A-F7A55EE61BB0}"/>
              </a:ext>
            </a:extLst>
          </p:cNvPr>
          <p:cNvSpPr txBox="1"/>
          <p:nvPr/>
        </p:nvSpPr>
        <p:spPr>
          <a:xfrm>
            <a:off x="7262693" y="970081"/>
            <a:ext cx="12267206" cy="6466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2000"/>
              </a:lnSpc>
              <a:spcAft>
                <a:spcPts val="22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Студент прибывает в военный комиссариат. При себе иметь необходимо паспорт, направление для прохождения медицинской комиссии, справку об отсутствии судимости.</a:t>
            </a:r>
          </a:p>
          <a:p>
            <a:pPr>
              <a:lnSpc>
                <a:spcPct val="132000"/>
              </a:lnSpc>
              <a:spcAft>
                <a:spcPts val="22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Проходит медицинскую комиссию (для определения категории годности к военной службе) и профессиональный психологический отбор (для определения профессиональной пригодности гражданина к обучению в ВУЦ при ВГТУ) в порядке, определяемом военным комиссариатом, без нарушения установленных сроков.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32000"/>
              </a:lnSpc>
              <a:spcAft>
                <a:spcPts val="22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Получает на руки заполненные медицинскую карту, справку об отсутствии медицинских противопоказаний для работы с использованием сведений, составляющих государственную тайну и карту профессионального психологического отбора,</a:t>
            </a:r>
            <a: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справку об отсутствии медицинских противопоказаний для работы с использованием сведений, составляющих государственную тайну,</a:t>
            </a: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заверенные соответствующими подписями и гербовой печатью военного комиссариата.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19029F-30DA-4FDF-9701-D239682E4F36}"/>
              </a:ext>
            </a:extLst>
          </p:cNvPr>
          <p:cNvSpPr txBox="1"/>
          <p:nvPr/>
        </p:nvSpPr>
        <p:spPr>
          <a:xfrm>
            <a:off x="7262693" y="9503596"/>
            <a:ext cx="12255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Ориентировочные сроки прохождения медкомиссии </a:t>
            </a:r>
            <a:r>
              <a:rPr lang="ru-RU" sz="2400" dirty="0">
                <a:solidFill>
                  <a:srgbClr val="353535"/>
                </a:solidFill>
                <a:latin typeface="Calibri" panose="020F0502020204030204" pitchFamily="34" charset="0"/>
              </a:rPr>
              <a:t>-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с 1 по 30 октября. Дополнительная информация будет указана на сайте ВГТУ в разделе: 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«Военное обучение» - «Объявления».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2050" cy="11308701"/>
            <a:chOff x="0" y="0"/>
            <a:chExt cx="10052050" cy="1130870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04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0941"/>
              <a:ext cx="10052050" cy="11287760"/>
            </a:xfrm>
            <a:custGeom>
              <a:avLst/>
              <a:gdLst/>
              <a:ahLst/>
              <a:cxnLst/>
              <a:rect l="l" t="t" r="r" b="b"/>
              <a:pathLst>
                <a:path w="10052050" h="11287760">
                  <a:moveTo>
                    <a:pt x="0" y="0"/>
                  </a:moveTo>
                  <a:lnTo>
                    <a:pt x="10052049" y="0"/>
                  </a:lnTo>
                  <a:lnTo>
                    <a:pt x="10052049" y="11287614"/>
                  </a:lnTo>
                  <a:lnTo>
                    <a:pt x="0" y="11287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30054"/>
              <a:ext cx="3036556" cy="107850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90246" y="2126123"/>
            <a:ext cx="8159551" cy="260647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4480" y="4786587"/>
            <a:ext cx="4707630" cy="1768593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0889720" y="5287797"/>
            <a:ext cx="314325" cy="314325"/>
            <a:chOff x="10889720" y="5287797"/>
            <a:chExt cx="314325" cy="31432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62417" y="5384003"/>
              <a:ext cx="168683" cy="12047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889720" y="5287797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0889720" y="5968404"/>
            <a:ext cx="314325" cy="314325"/>
            <a:chOff x="10889720" y="5968404"/>
            <a:chExt cx="314325" cy="31432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62417" y="6064611"/>
              <a:ext cx="168683" cy="1204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889720" y="5968404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0889720" y="6649011"/>
            <a:ext cx="314325" cy="314325"/>
            <a:chOff x="10889720" y="6649011"/>
            <a:chExt cx="314325" cy="31432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62417" y="6745218"/>
              <a:ext cx="168683" cy="12047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889720" y="6649011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31303" y="5377429"/>
            <a:ext cx="3864367" cy="19268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25246" y="6017900"/>
            <a:ext cx="1895436" cy="2537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25246" y="6698508"/>
            <a:ext cx="2044028" cy="253769"/>
          </a:xfrm>
          <a:prstGeom prst="rect">
            <a:avLst/>
          </a:prstGeom>
        </p:spPr>
      </p:pic>
      <p:sp>
        <p:nvSpPr>
          <p:cNvPr id="23" name="object 7">
            <a:extLst>
              <a:ext uri="{FF2B5EF4-FFF2-40B4-BE49-F238E27FC236}">
                <a16:creationId xmlns:a16="http://schemas.microsoft.com/office/drawing/2014/main" id="{397E6FE0-1731-48E0-A91B-140E66B2DD87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9CC87F-0E98-48AD-BBAF-64A1452BC2FE}"/>
              </a:ext>
            </a:extLst>
          </p:cNvPr>
          <p:cNvSpPr txBox="1"/>
          <p:nvPr/>
        </p:nvSpPr>
        <p:spPr>
          <a:xfrm>
            <a:off x="333840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ОКТЯБРЬ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46FA1-B0D8-4EBC-A83A-707FD74E63C7}"/>
              </a:ext>
            </a:extLst>
          </p:cNvPr>
          <p:cNvSpPr txBox="1"/>
          <p:nvPr/>
        </p:nvSpPr>
        <p:spPr>
          <a:xfrm>
            <a:off x="10704875" y="7458753"/>
            <a:ext cx="8530292" cy="271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Ориентировочный срок сдачи нормативов </a:t>
            </a:r>
            <a:r>
              <a:rPr lang="ru-RU" sz="2400" dirty="0">
                <a:solidFill>
                  <a:srgbClr val="353535"/>
                </a:solidFill>
                <a:latin typeface="Calibri" panose="020F0502020204030204" pitchFamily="34" charset="0"/>
              </a:rPr>
              <a:t>-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с 1 по 25 октября.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Окончательный срок сдачи нормативов также будет размещен на сайте ВГТУ в разделе: 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«Военное обучение» </a:t>
            </a:r>
            <a:r>
              <a:rPr lang="ru-RU" sz="2400" b="1" dirty="0">
                <a:solidFill>
                  <a:srgbClr val="353535"/>
                </a:solidFill>
                <a:latin typeface="Calibri" panose="020F0502020204030204" pitchFamily="34" charset="0"/>
              </a:rPr>
              <a:t>- 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«Объявления».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ru-RU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Нарушение сроков сдачи не допускается.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615020-C30D-4D16-874B-36FBE494BC50}"/>
              </a:ext>
            </a:extLst>
          </p:cNvPr>
          <p:cNvSpPr txBox="1"/>
          <p:nvPr/>
        </p:nvSpPr>
        <p:spPr>
          <a:xfrm>
            <a:off x="9944631" y="1131263"/>
            <a:ext cx="10050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с 01.10.2025 г. до 24.10.2025 г.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49" y="11308556"/>
                </a:lnTo>
                <a:lnTo>
                  <a:pt x="1005204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4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49" y="11308556"/>
                </a:lnTo>
                <a:lnTo>
                  <a:pt x="1005204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0889720" y="3486804"/>
            <a:ext cx="314325" cy="314325"/>
            <a:chOff x="10889720" y="3486804"/>
            <a:chExt cx="314325" cy="31432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62417" y="3583011"/>
              <a:ext cx="168683" cy="12047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889720" y="3486804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889720" y="4167412"/>
            <a:ext cx="314325" cy="314325"/>
            <a:chOff x="10889720" y="4167412"/>
            <a:chExt cx="314325" cy="31432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62417" y="4263618"/>
              <a:ext cx="168683" cy="12047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889720" y="4167412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0889720" y="4848019"/>
            <a:ext cx="314325" cy="314325"/>
            <a:chOff x="10889720" y="4848019"/>
            <a:chExt cx="314325" cy="31432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62417" y="4944226"/>
              <a:ext cx="168683" cy="1204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889720" y="4848019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03607" y="6657776"/>
            <a:ext cx="7482649" cy="119514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93013" y="1527043"/>
            <a:ext cx="7185595" cy="72395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23144" y="2851314"/>
            <a:ext cx="1704570" cy="23220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61345" y="8856474"/>
            <a:ext cx="6426589" cy="119519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24262" y="3576437"/>
            <a:ext cx="2470194" cy="19268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31425" y="4195966"/>
            <a:ext cx="6591952" cy="253769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0575594" y="8114936"/>
            <a:ext cx="9005570" cy="2670175"/>
            <a:chOff x="10575594" y="8114936"/>
            <a:chExt cx="9005570" cy="2670175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75594" y="8114936"/>
              <a:ext cx="9004961" cy="267007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889721" y="8429063"/>
              <a:ext cx="8376920" cy="2042160"/>
            </a:xfrm>
            <a:custGeom>
              <a:avLst/>
              <a:gdLst/>
              <a:ahLst/>
              <a:cxnLst/>
              <a:rect l="l" t="t" r="r" b="b"/>
              <a:pathLst>
                <a:path w="8376919" h="2042159">
                  <a:moveTo>
                    <a:pt x="8167290" y="1989468"/>
                  </a:moveTo>
                  <a:lnTo>
                    <a:pt x="209417" y="1989468"/>
                  </a:lnTo>
                  <a:lnTo>
                    <a:pt x="209417" y="2041822"/>
                  </a:lnTo>
                  <a:lnTo>
                    <a:pt x="8167290" y="2041822"/>
                  </a:lnTo>
                  <a:lnTo>
                    <a:pt x="8167290" y="1989468"/>
                  </a:lnTo>
                  <a:close/>
                </a:path>
                <a:path w="8376919" h="2042159">
                  <a:moveTo>
                    <a:pt x="8167290" y="0"/>
                  </a:moveTo>
                  <a:lnTo>
                    <a:pt x="8167290" y="52354"/>
                  </a:lnTo>
                  <a:lnTo>
                    <a:pt x="8216933" y="60361"/>
                  </a:lnTo>
                  <a:lnTo>
                    <a:pt x="8260048" y="82659"/>
                  </a:lnTo>
                  <a:lnTo>
                    <a:pt x="8294048" y="116659"/>
                  </a:lnTo>
                  <a:lnTo>
                    <a:pt x="8316345" y="159774"/>
                  </a:lnTo>
                  <a:lnTo>
                    <a:pt x="8324353" y="209417"/>
                  </a:lnTo>
                  <a:lnTo>
                    <a:pt x="8324353" y="1832404"/>
                  </a:lnTo>
                  <a:lnTo>
                    <a:pt x="8316345" y="1882049"/>
                  </a:lnTo>
                  <a:lnTo>
                    <a:pt x="8294048" y="1925164"/>
                  </a:lnTo>
                  <a:lnTo>
                    <a:pt x="8260048" y="1959164"/>
                  </a:lnTo>
                  <a:lnTo>
                    <a:pt x="8216933" y="1981460"/>
                  </a:lnTo>
                  <a:lnTo>
                    <a:pt x="8167290" y="1989468"/>
                  </a:lnTo>
                  <a:lnTo>
                    <a:pt x="8167290" y="2041822"/>
                  </a:lnTo>
                  <a:lnTo>
                    <a:pt x="8215322" y="2036291"/>
                  </a:lnTo>
                  <a:lnTo>
                    <a:pt x="8259406" y="2020537"/>
                  </a:lnTo>
                  <a:lnTo>
                    <a:pt x="8298289" y="1995815"/>
                  </a:lnTo>
                  <a:lnTo>
                    <a:pt x="8330715" y="1963385"/>
                  </a:lnTo>
                  <a:lnTo>
                    <a:pt x="8355430" y="1924501"/>
                  </a:lnTo>
                  <a:lnTo>
                    <a:pt x="8371179" y="1880422"/>
                  </a:lnTo>
                  <a:lnTo>
                    <a:pt x="8376708" y="1832404"/>
                  </a:lnTo>
                  <a:lnTo>
                    <a:pt x="8376708" y="209417"/>
                  </a:lnTo>
                  <a:lnTo>
                    <a:pt x="8371179" y="161399"/>
                  </a:lnTo>
                  <a:lnTo>
                    <a:pt x="8355430" y="117319"/>
                  </a:lnTo>
                  <a:lnTo>
                    <a:pt x="8330715" y="78436"/>
                  </a:lnTo>
                  <a:lnTo>
                    <a:pt x="8298289" y="46005"/>
                  </a:lnTo>
                  <a:lnTo>
                    <a:pt x="8259406" y="21284"/>
                  </a:lnTo>
                  <a:lnTo>
                    <a:pt x="8215322" y="5530"/>
                  </a:lnTo>
                  <a:lnTo>
                    <a:pt x="8167290" y="0"/>
                  </a:lnTo>
                  <a:close/>
                </a:path>
                <a:path w="8376919" h="2042159">
                  <a:moveTo>
                    <a:pt x="52353" y="209417"/>
                  </a:moveTo>
                  <a:lnTo>
                    <a:pt x="0" y="209417"/>
                  </a:lnTo>
                  <a:lnTo>
                    <a:pt x="0" y="1832404"/>
                  </a:lnTo>
                  <a:lnTo>
                    <a:pt x="5528" y="1880422"/>
                  </a:lnTo>
                  <a:lnTo>
                    <a:pt x="21277" y="1924501"/>
                  </a:lnTo>
                  <a:lnTo>
                    <a:pt x="45992" y="1963385"/>
                  </a:lnTo>
                  <a:lnTo>
                    <a:pt x="78418" y="1995815"/>
                  </a:lnTo>
                  <a:lnTo>
                    <a:pt x="117301" y="2020537"/>
                  </a:lnTo>
                  <a:lnTo>
                    <a:pt x="161385" y="2036291"/>
                  </a:lnTo>
                  <a:lnTo>
                    <a:pt x="209417" y="2041822"/>
                  </a:lnTo>
                  <a:lnTo>
                    <a:pt x="209417" y="1989468"/>
                  </a:lnTo>
                  <a:lnTo>
                    <a:pt x="159772" y="1981460"/>
                  </a:lnTo>
                  <a:lnTo>
                    <a:pt x="116657" y="1959164"/>
                  </a:lnTo>
                  <a:lnTo>
                    <a:pt x="82657" y="1925164"/>
                  </a:lnTo>
                  <a:lnTo>
                    <a:pt x="60361" y="1882049"/>
                  </a:lnTo>
                  <a:lnTo>
                    <a:pt x="52353" y="1832404"/>
                  </a:lnTo>
                  <a:lnTo>
                    <a:pt x="52353" y="209417"/>
                  </a:lnTo>
                  <a:close/>
                </a:path>
                <a:path w="8376919" h="2042159">
                  <a:moveTo>
                    <a:pt x="209417" y="0"/>
                  </a:moveTo>
                  <a:lnTo>
                    <a:pt x="161385" y="5530"/>
                  </a:lnTo>
                  <a:lnTo>
                    <a:pt x="117301" y="21284"/>
                  </a:lnTo>
                  <a:lnTo>
                    <a:pt x="78418" y="46005"/>
                  </a:lnTo>
                  <a:lnTo>
                    <a:pt x="45992" y="78436"/>
                  </a:lnTo>
                  <a:lnTo>
                    <a:pt x="21277" y="117319"/>
                  </a:lnTo>
                  <a:lnTo>
                    <a:pt x="5528" y="161399"/>
                  </a:lnTo>
                  <a:lnTo>
                    <a:pt x="0" y="209417"/>
                  </a:lnTo>
                  <a:lnTo>
                    <a:pt x="52353" y="209417"/>
                  </a:lnTo>
                  <a:lnTo>
                    <a:pt x="60361" y="159774"/>
                  </a:lnTo>
                  <a:lnTo>
                    <a:pt x="82657" y="116659"/>
                  </a:lnTo>
                  <a:lnTo>
                    <a:pt x="116657" y="82659"/>
                  </a:lnTo>
                  <a:lnTo>
                    <a:pt x="159772" y="60361"/>
                  </a:lnTo>
                  <a:lnTo>
                    <a:pt x="209417" y="52354"/>
                  </a:lnTo>
                  <a:lnTo>
                    <a:pt x="209417" y="0"/>
                  </a:lnTo>
                  <a:close/>
                </a:path>
                <a:path w="8376919" h="2042159">
                  <a:moveTo>
                    <a:pt x="8167290" y="0"/>
                  </a:moveTo>
                  <a:lnTo>
                    <a:pt x="209417" y="0"/>
                  </a:lnTo>
                  <a:lnTo>
                    <a:pt x="209417" y="52354"/>
                  </a:lnTo>
                  <a:lnTo>
                    <a:pt x="8167290" y="52354"/>
                  </a:lnTo>
                  <a:lnTo>
                    <a:pt x="8167290" y="0"/>
                  </a:lnTo>
                  <a:close/>
                </a:path>
              </a:pathLst>
            </a:custGeom>
            <a:solidFill>
              <a:srgbClr val="E923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2108CA0-DE39-48A2-907A-7718FA1861CC}"/>
              </a:ext>
            </a:extLst>
          </p:cNvPr>
          <p:cNvSpPr txBox="1"/>
          <p:nvPr/>
        </p:nvSpPr>
        <p:spPr>
          <a:xfrm>
            <a:off x="818382" y="3241786"/>
            <a:ext cx="86586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СДАТЬ В ВУЦ РЕЗУЛЬТАТЫ МЕДКОМИССИИ И ПРОФЕССИОНАЛЬНОГО ПСИХОЛОГИЧЕСКОГО ОТБОРА, И СПРАВКУ ОБ ОТСУТСТВИИ МЕДИЦИНСКИХ ПРОТИВОПОКАЗАНИЙ ДЛЯ РАБОТЫ С ИСПОЛЬЗОВАНИЕМ СВЕДЕНИЙ СОСТАВЛЯЮЩИХ ГОСУДАРСТВЕННУЮ ТАЙНУ </a:t>
            </a: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0AA0D0BC-B30C-4BBE-8FF6-E3510EFDCB1A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0DCA04-E379-4C43-971C-4E03ABF670FA}"/>
              </a:ext>
            </a:extLst>
          </p:cNvPr>
          <p:cNvSpPr txBox="1"/>
          <p:nvPr/>
        </p:nvSpPr>
        <p:spPr>
          <a:xfrm>
            <a:off x="333840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ОКТЯБРЬ-НОЯБРЬ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5BD5B9-400A-46A8-ADEB-36AD3836B555}"/>
              </a:ext>
            </a:extLst>
          </p:cNvPr>
          <p:cNvSpPr txBox="1"/>
          <p:nvPr/>
        </p:nvSpPr>
        <p:spPr>
          <a:xfrm>
            <a:off x="9702011" y="675430"/>
            <a:ext cx="10050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Предположительно до 30.10.2025 г. </a:t>
            </a:r>
          </a:p>
        </p:txBody>
      </p:sp>
      <p:pic>
        <p:nvPicPr>
          <p:cNvPr id="32" name="object 23">
            <a:extLst>
              <a:ext uri="{FF2B5EF4-FFF2-40B4-BE49-F238E27FC236}">
                <a16:creationId xmlns:a16="http://schemas.microsoft.com/office/drawing/2014/main" id="{6D739E07-374E-4202-B5BD-DCB75A1DFEFA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423572" y="4876574"/>
            <a:ext cx="7601471" cy="11961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563FF1-8BED-4ABF-9F6F-B3DCC2DA6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3" t="1482" r="30833" b="1482"/>
          <a:stretch/>
        </p:blipFill>
        <p:spPr>
          <a:xfrm>
            <a:off x="10585450" y="578062"/>
            <a:ext cx="7070454" cy="10067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75378A-A533-4A37-ABFB-7051A6708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49" y="551604"/>
            <a:ext cx="7010400" cy="10067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699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A42B87-7F3D-4F6D-8C68-B9DF92768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3" t="1112" r="30833" b="1851"/>
          <a:stretch/>
        </p:blipFill>
        <p:spPr>
          <a:xfrm>
            <a:off x="2051050" y="663575"/>
            <a:ext cx="7010400" cy="998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D88F4F-5273-43F4-A04E-54483A427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3" t="975" r="30833" b="1482"/>
          <a:stretch/>
        </p:blipFill>
        <p:spPr>
          <a:xfrm>
            <a:off x="10042071" y="611414"/>
            <a:ext cx="7010400" cy="1003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7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52EBD2-2DCA-4ADB-BDE7-44D3969E8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17408" r="33333" b="7037"/>
          <a:stretch/>
        </p:blipFill>
        <p:spPr>
          <a:xfrm>
            <a:off x="10585450" y="375027"/>
            <a:ext cx="7814432" cy="1060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D02C63-6BD4-4027-86A8-42B4312BB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367619"/>
            <a:ext cx="7419975" cy="1060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872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49" y="11308556"/>
                </a:lnTo>
                <a:lnTo>
                  <a:pt x="1005204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052050" cy="11308787"/>
            <a:chOff x="0" y="0"/>
            <a:chExt cx="10052050" cy="11308787"/>
          </a:xfrm>
          <a:solidFill>
            <a:schemeClr val="accent1">
              <a:lumMod val="75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0439472"/>
              <a:ext cx="2837815" cy="869315"/>
            </a:xfrm>
            <a:custGeom>
              <a:avLst/>
              <a:gdLst/>
              <a:ahLst/>
              <a:cxnLst/>
              <a:rect l="l" t="t" r="r" b="b"/>
              <a:pathLst>
                <a:path w="2837815" h="869315">
                  <a:moveTo>
                    <a:pt x="2732901" y="0"/>
                  </a:moveTo>
                  <a:lnTo>
                    <a:pt x="0" y="0"/>
                  </a:lnTo>
                  <a:lnTo>
                    <a:pt x="0" y="869083"/>
                  </a:lnTo>
                  <a:lnTo>
                    <a:pt x="2837609" y="869083"/>
                  </a:lnTo>
                  <a:lnTo>
                    <a:pt x="2837609" y="104708"/>
                  </a:lnTo>
                  <a:lnTo>
                    <a:pt x="2829381" y="63951"/>
                  </a:lnTo>
                  <a:lnTo>
                    <a:pt x="2806942" y="30668"/>
                  </a:lnTo>
                  <a:lnTo>
                    <a:pt x="2773659" y="8228"/>
                  </a:lnTo>
                  <a:lnTo>
                    <a:pt x="273290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0489" y="4092409"/>
            <a:ext cx="7990537" cy="1195146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0575594" y="5444860"/>
            <a:ext cx="9005570" cy="2199005"/>
            <a:chOff x="10575594" y="5444860"/>
            <a:chExt cx="9005570" cy="219900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56768" y="6185434"/>
              <a:ext cx="7643012" cy="7249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75594" y="5444860"/>
              <a:ext cx="9004961" cy="219888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889721" y="5758986"/>
              <a:ext cx="8376920" cy="1570990"/>
            </a:xfrm>
            <a:custGeom>
              <a:avLst/>
              <a:gdLst/>
              <a:ahLst/>
              <a:cxnLst/>
              <a:rect l="l" t="t" r="r" b="b"/>
              <a:pathLst>
                <a:path w="8376919" h="1570990">
                  <a:moveTo>
                    <a:pt x="8167290" y="1518278"/>
                  </a:moveTo>
                  <a:lnTo>
                    <a:pt x="209417" y="1518278"/>
                  </a:lnTo>
                  <a:lnTo>
                    <a:pt x="209417" y="1570632"/>
                  </a:lnTo>
                  <a:lnTo>
                    <a:pt x="8167290" y="1570632"/>
                  </a:lnTo>
                  <a:lnTo>
                    <a:pt x="8167290" y="1518278"/>
                  </a:lnTo>
                  <a:close/>
                </a:path>
                <a:path w="8376919" h="1570990">
                  <a:moveTo>
                    <a:pt x="8167290" y="0"/>
                  </a:moveTo>
                  <a:lnTo>
                    <a:pt x="8167290" y="52354"/>
                  </a:lnTo>
                  <a:lnTo>
                    <a:pt x="8216933" y="60361"/>
                  </a:lnTo>
                  <a:lnTo>
                    <a:pt x="8260048" y="82659"/>
                  </a:lnTo>
                  <a:lnTo>
                    <a:pt x="8294048" y="116659"/>
                  </a:lnTo>
                  <a:lnTo>
                    <a:pt x="8316345" y="159774"/>
                  </a:lnTo>
                  <a:lnTo>
                    <a:pt x="8324353" y="209417"/>
                  </a:lnTo>
                  <a:lnTo>
                    <a:pt x="8324353" y="1361215"/>
                  </a:lnTo>
                  <a:lnTo>
                    <a:pt x="8316345" y="1410859"/>
                  </a:lnTo>
                  <a:lnTo>
                    <a:pt x="8294048" y="1453974"/>
                  </a:lnTo>
                  <a:lnTo>
                    <a:pt x="8260048" y="1487974"/>
                  </a:lnTo>
                  <a:lnTo>
                    <a:pt x="8216933" y="1510271"/>
                  </a:lnTo>
                  <a:lnTo>
                    <a:pt x="8167290" y="1518278"/>
                  </a:lnTo>
                  <a:lnTo>
                    <a:pt x="8167290" y="1570632"/>
                  </a:lnTo>
                  <a:lnTo>
                    <a:pt x="8215322" y="1565102"/>
                  </a:lnTo>
                  <a:lnTo>
                    <a:pt x="8259406" y="1549347"/>
                  </a:lnTo>
                  <a:lnTo>
                    <a:pt x="8298289" y="1524627"/>
                  </a:lnTo>
                  <a:lnTo>
                    <a:pt x="8330715" y="1492196"/>
                  </a:lnTo>
                  <a:lnTo>
                    <a:pt x="8355430" y="1453313"/>
                  </a:lnTo>
                  <a:lnTo>
                    <a:pt x="8371179" y="1409233"/>
                  </a:lnTo>
                  <a:lnTo>
                    <a:pt x="8376708" y="1361215"/>
                  </a:lnTo>
                  <a:lnTo>
                    <a:pt x="8376708" y="209417"/>
                  </a:lnTo>
                  <a:lnTo>
                    <a:pt x="8371179" y="161399"/>
                  </a:lnTo>
                  <a:lnTo>
                    <a:pt x="8355430" y="117319"/>
                  </a:lnTo>
                  <a:lnTo>
                    <a:pt x="8330715" y="78436"/>
                  </a:lnTo>
                  <a:lnTo>
                    <a:pt x="8298289" y="46005"/>
                  </a:lnTo>
                  <a:lnTo>
                    <a:pt x="8259406" y="21284"/>
                  </a:lnTo>
                  <a:lnTo>
                    <a:pt x="8215322" y="5530"/>
                  </a:lnTo>
                  <a:lnTo>
                    <a:pt x="8167290" y="0"/>
                  </a:lnTo>
                  <a:close/>
                </a:path>
                <a:path w="8376919" h="1570990">
                  <a:moveTo>
                    <a:pt x="52353" y="209417"/>
                  </a:moveTo>
                  <a:lnTo>
                    <a:pt x="0" y="209417"/>
                  </a:lnTo>
                  <a:lnTo>
                    <a:pt x="0" y="1361215"/>
                  </a:lnTo>
                  <a:lnTo>
                    <a:pt x="5528" y="1409233"/>
                  </a:lnTo>
                  <a:lnTo>
                    <a:pt x="21277" y="1453313"/>
                  </a:lnTo>
                  <a:lnTo>
                    <a:pt x="45992" y="1492196"/>
                  </a:lnTo>
                  <a:lnTo>
                    <a:pt x="78418" y="1524627"/>
                  </a:lnTo>
                  <a:lnTo>
                    <a:pt x="117301" y="1549347"/>
                  </a:lnTo>
                  <a:lnTo>
                    <a:pt x="161385" y="1565102"/>
                  </a:lnTo>
                  <a:lnTo>
                    <a:pt x="209417" y="1570632"/>
                  </a:lnTo>
                  <a:lnTo>
                    <a:pt x="209417" y="1518278"/>
                  </a:lnTo>
                  <a:lnTo>
                    <a:pt x="159772" y="1510271"/>
                  </a:lnTo>
                  <a:lnTo>
                    <a:pt x="116657" y="1487974"/>
                  </a:lnTo>
                  <a:lnTo>
                    <a:pt x="82657" y="1453974"/>
                  </a:lnTo>
                  <a:lnTo>
                    <a:pt x="60361" y="1410859"/>
                  </a:lnTo>
                  <a:lnTo>
                    <a:pt x="52353" y="1361215"/>
                  </a:lnTo>
                  <a:lnTo>
                    <a:pt x="52353" y="209417"/>
                  </a:lnTo>
                  <a:close/>
                </a:path>
                <a:path w="8376919" h="1570990">
                  <a:moveTo>
                    <a:pt x="209417" y="0"/>
                  </a:moveTo>
                  <a:lnTo>
                    <a:pt x="161385" y="5530"/>
                  </a:lnTo>
                  <a:lnTo>
                    <a:pt x="117301" y="21284"/>
                  </a:lnTo>
                  <a:lnTo>
                    <a:pt x="78418" y="46005"/>
                  </a:lnTo>
                  <a:lnTo>
                    <a:pt x="45992" y="78436"/>
                  </a:lnTo>
                  <a:lnTo>
                    <a:pt x="21277" y="117319"/>
                  </a:lnTo>
                  <a:lnTo>
                    <a:pt x="5528" y="161399"/>
                  </a:lnTo>
                  <a:lnTo>
                    <a:pt x="0" y="209417"/>
                  </a:lnTo>
                  <a:lnTo>
                    <a:pt x="52353" y="209417"/>
                  </a:lnTo>
                  <a:lnTo>
                    <a:pt x="60361" y="159774"/>
                  </a:lnTo>
                  <a:lnTo>
                    <a:pt x="82657" y="116659"/>
                  </a:lnTo>
                  <a:lnTo>
                    <a:pt x="116657" y="82659"/>
                  </a:lnTo>
                  <a:lnTo>
                    <a:pt x="159772" y="60361"/>
                  </a:lnTo>
                  <a:lnTo>
                    <a:pt x="209417" y="52354"/>
                  </a:lnTo>
                  <a:lnTo>
                    <a:pt x="209417" y="0"/>
                  </a:lnTo>
                  <a:close/>
                </a:path>
                <a:path w="8376919" h="1570990">
                  <a:moveTo>
                    <a:pt x="8167290" y="0"/>
                  </a:moveTo>
                  <a:lnTo>
                    <a:pt x="209417" y="0"/>
                  </a:lnTo>
                  <a:lnTo>
                    <a:pt x="209417" y="52354"/>
                  </a:lnTo>
                  <a:lnTo>
                    <a:pt x="8167290" y="52354"/>
                  </a:lnTo>
                  <a:lnTo>
                    <a:pt x="8167290" y="0"/>
                  </a:lnTo>
                  <a:close/>
                </a:path>
              </a:pathLst>
            </a:custGeom>
            <a:solidFill>
              <a:srgbClr val="E923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30FD2A0-2421-4A55-9039-C52D0E471838}"/>
              </a:ext>
            </a:extLst>
          </p:cNvPr>
          <p:cNvSpPr txBox="1"/>
          <p:nvPr/>
        </p:nvSpPr>
        <p:spPr>
          <a:xfrm>
            <a:off x="969163" y="4625835"/>
            <a:ext cx="8658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ЗАКЛЮЧИТЬ ДОГОВОР 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</a:rPr>
              <a:t>С МО РФ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261D9785-A40F-4EA8-9A78-C50927BEA861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3BFAAE-AA66-4BDA-9B29-41BE899DB274}"/>
              </a:ext>
            </a:extLst>
          </p:cNvPr>
          <p:cNvSpPr txBox="1"/>
          <p:nvPr/>
        </p:nvSpPr>
        <p:spPr>
          <a:xfrm>
            <a:off x="333840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ДЕКАБРЬ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2050" cy="11308715"/>
            <a:chOff x="0" y="0"/>
            <a:chExt cx="1005205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04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solidFill>
              <a:srgbClr val="E2F9D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30054"/>
              <a:ext cx="3047027" cy="107850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94588" y="794080"/>
            <a:ext cx="8267006" cy="35510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797" y="5125827"/>
            <a:ext cx="6088065" cy="100528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14343" y="4888197"/>
            <a:ext cx="7429118" cy="25276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0889720" y="5539098"/>
            <a:ext cx="314325" cy="314325"/>
            <a:chOff x="10889720" y="5539098"/>
            <a:chExt cx="314325" cy="31432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5635304"/>
              <a:ext cx="168683" cy="12047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889720" y="5539098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0889720" y="8073052"/>
            <a:ext cx="314325" cy="314325"/>
            <a:chOff x="10889720" y="8073052"/>
            <a:chExt cx="314325" cy="31432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8169259"/>
              <a:ext cx="168683" cy="1204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889720" y="8073052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0889720" y="6219706"/>
            <a:ext cx="314325" cy="314325"/>
            <a:chOff x="10889720" y="6219706"/>
            <a:chExt cx="314325" cy="31432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6315912"/>
              <a:ext cx="168683" cy="12047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889720" y="6219706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0889720" y="8753660"/>
            <a:ext cx="314325" cy="314325"/>
            <a:chOff x="10889720" y="8753660"/>
            <a:chExt cx="314325" cy="31432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8849866"/>
              <a:ext cx="168683" cy="12047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889720" y="8753660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0889720" y="6900313"/>
            <a:ext cx="314325" cy="314325"/>
            <a:chOff x="10889720" y="6900313"/>
            <a:chExt cx="314325" cy="31432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6996520"/>
              <a:ext cx="168683" cy="12047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889720" y="6900313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31303" y="5567652"/>
            <a:ext cx="3130976" cy="25376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31425" y="8162690"/>
            <a:ext cx="3216317" cy="18767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431303" y="6330280"/>
            <a:ext cx="2020654" cy="192688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416844" y="8804117"/>
            <a:ext cx="3167340" cy="25281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07242" y="9955914"/>
            <a:ext cx="5348406" cy="25281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22713" y="6950765"/>
            <a:ext cx="7079665" cy="718994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0575594" y="9214379"/>
            <a:ext cx="9005570" cy="1727835"/>
            <a:chOff x="10575594" y="9214379"/>
            <a:chExt cx="9005570" cy="1727835"/>
          </a:xfrm>
        </p:grpSpPr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75594" y="9214379"/>
              <a:ext cx="9004961" cy="172769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0889721" y="9528505"/>
              <a:ext cx="8376920" cy="1099820"/>
            </a:xfrm>
            <a:custGeom>
              <a:avLst/>
              <a:gdLst/>
              <a:ahLst/>
              <a:cxnLst/>
              <a:rect l="l" t="t" r="r" b="b"/>
              <a:pathLst>
                <a:path w="8376919" h="1099820">
                  <a:moveTo>
                    <a:pt x="8167290" y="1047088"/>
                  </a:moveTo>
                  <a:lnTo>
                    <a:pt x="209417" y="1047088"/>
                  </a:lnTo>
                  <a:lnTo>
                    <a:pt x="209417" y="1099442"/>
                  </a:lnTo>
                  <a:lnTo>
                    <a:pt x="8167290" y="1099442"/>
                  </a:lnTo>
                  <a:lnTo>
                    <a:pt x="8167290" y="1047088"/>
                  </a:lnTo>
                  <a:close/>
                </a:path>
                <a:path w="8376919" h="1099820">
                  <a:moveTo>
                    <a:pt x="8376708" y="890025"/>
                  </a:moveTo>
                  <a:lnTo>
                    <a:pt x="8324353" y="890025"/>
                  </a:lnTo>
                  <a:lnTo>
                    <a:pt x="8316345" y="939669"/>
                  </a:lnTo>
                  <a:lnTo>
                    <a:pt x="8294048" y="982784"/>
                  </a:lnTo>
                  <a:lnTo>
                    <a:pt x="8260048" y="1016784"/>
                  </a:lnTo>
                  <a:lnTo>
                    <a:pt x="8216933" y="1039081"/>
                  </a:lnTo>
                  <a:lnTo>
                    <a:pt x="8167290" y="1047088"/>
                  </a:lnTo>
                  <a:lnTo>
                    <a:pt x="8167290" y="1099442"/>
                  </a:lnTo>
                  <a:lnTo>
                    <a:pt x="8215322" y="1093912"/>
                  </a:lnTo>
                  <a:lnTo>
                    <a:pt x="8259406" y="1078157"/>
                  </a:lnTo>
                  <a:lnTo>
                    <a:pt x="8298289" y="1053436"/>
                  </a:lnTo>
                  <a:lnTo>
                    <a:pt x="8330715" y="1021005"/>
                  </a:lnTo>
                  <a:lnTo>
                    <a:pt x="8355430" y="982121"/>
                  </a:lnTo>
                  <a:lnTo>
                    <a:pt x="8371179" y="938042"/>
                  </a:lnTo>
                  <a:lnTo>
                    <a:pt x="8376708" y="890025"/>
                  </a:lnTo>
                  <a:close/>
                </a:path>
                <a:path w="8376919" h="1099820">
                  <a:moveTo>
                    <a:pt x="209417" y="0"/>
                  </a:moveTo>
                  <a:lnTo>
                    <a:pt x="161385" y="5530"/>
                  </a:lnTo>
                  <a:lnTo>
                    <a:pt x="117301" y="21284"/>
                  </a:lnTo>
                  <a:lnTo>
                    <a:pt x="78418" y="46005"/>
                  </a:lnTo>
                  <a:lnTo>
                    <a:pt x="45992" y="78436"/>
                  </a:lnTo>
                  <a:lnTo>
                    <a:pt x="21277" y="117319"/>
                  </a:lnTo>
                  <a:lnTo>
                    <a:pt x="5528" y="161399"/>
                  </a:lnTo>
                  <a:lnTo>
                    <a:pt x="0" y="209417"/>
                  </a:lnTo>
                  <a:lnTo>
                    <a:pt x="0" y="890025"/>
                  </a:lnTo>
                  <a:lnTo>
                    <a:pt x="5528" y="938042"/>
                  </a:lnTo>
                  <a:lnTo>
                    <a:pt x="21277" y="982121"/>
                  </a:lnTo>
                  <a:lnTo>
                    <a:pt x="45992" y="1021005"/>
                  </a:lnTo>
                  <a:lnTo>
                    <a:pt x="78418" y="1053436"/>
                  </a:lnTo>
                  <a:lnTo>
                    <a:pt x="117301" y="1078157"/>
                  </a:lnTo>
                  <a:lnTo>
                    <a:pt x="161385" y="1093912"/>
                  </a:lnTo>
                  <a:lnTo>
                    <a:pt x="209417" y="1099442"/>
                  </a:lnTo>
                  <a:lnTo>
                    <a:pt x="209417" y="1047088"/>
                  </a:lnTo>
                  <a:lnTo>
                    <a:pt x="159772" y="1039081"/>
                  </a:lnTo>
                  <a:lnTo>
                    <a:pt x="116657" y="1016784"/>
                  </a:lnTo>
                  <a:lnTo>
                    <a:pt x="82657" y="982784"/>
                  </a:lnTo>
                  <a:lnTo>
                    <a:pt x="60361" y="939669"/>
                  </a:lnTo>
                  <a:lnTo>
                    <a:pt x="52353" y="890025"/>
                  </a:lnTo>
                  <a:lnTo>
                    <a:pt x="52353" y="209417"/>
                  </a:lnTo>
                  <a:lnTo>
                    <a:pt x="60361" y="159773"/>
                  </a:lnTo>
                  <a:lnTo>
                    <a:pt x="82657" y="116658"/>
                  </a:lnTo>
                  <a:lnTo>
                    <a:pt x="116657" y="82658"/>
                  </a:lnTo>
                  <a:lnTo>
                    <a:pt x="159772" y="60361"/>
                  </a:lnTo>
                  <a:lnTo>
                    <a:pt x="209417" y="52354"/>
                  </a:lnTo>
                  <a:lnTo>
                    <a:pt x="209417" y="0"/>
                  </a:lnTo>
                  <a:close/>
                </a:path>
                <a:path w="8376919" h="1099820">
                  <a:moveTo>
                    <a:pt x="8167290" y="0"/>
                  </a:moveTo>
                  <a:lnTo>
                    <a:pt x="8167290" y="52354"/>
                  </a:lnTo>
                  <a:lnTo>
                    <a:pt x="8216933" y="60361"/>
                  </a:lnTo>
                  <a:lnTo>
                    <a:pt x="8260048" y="82658"/>
                  </a:lnTo>
                  <a:lnTo>
                    <a:pt x="8294048" y="116658"/>
                  </a:lnTo>
                  <a:lnTo>
                    <a:pt x="8316345" y="159773"/>
                  </a:lnTo>
                  <a:lnTo>
                    <a:pt x="8324353" y="209417"/>
                  </a:lnTo>
                  <a:lnTo>
                    <a:pt x="8324353" y="890025"/>
                  </a:lnTo>
                  <a:lnTo>
                    <a:pt x="8376708" y="890025"/>
                  </a:lnTo>
                  <a:lnTo>
                    <a:pt x="8376708" y="209417"/>
                  </a:lnTo>
                  <a:lnTo>
                    <a:pt x="8371179" y="161399"/>
                  </a:lnTo>
                  <a:lnTo>
                    <a:pt x="8355430" y="117319"/>
                  </a:lnTo>
                  <a:lnTo>
                    <a:pt x="8330715" y="78436"/>
                  </a:lnTo>
                  <a:lnTo>
                    <a:pt x="8298289" y="46005"/>
                  </a:lnTo>
                  <a:lnTo>
                    <a:pt x="8259406" y="21284"/>
                  </a:lnTo>
                  <a:lnTo>
                    <a:pt x="8215322" y="5530"/>
                  </a:lnTo>
                  <a:lnTo>
                    <a:pt x="8167290" y="0"/>
                  </a:lnTo>
                  <a:close/>
                </a:path>
                <a:path w="8376919" h="1099820">
                  <a:moveTo>
                    <a:pt x="8167290" y="0"/>
                  </a:moveTo>
                  <a:lnTo>
                    <a:pt x="209417" y="0"/>
                  </a:lnTo>
                  <a:lnTo>
                    <a:pt x="209417" y="52354"/>
                  </a:lnTo>
                  <a:lnTo>
                    <a:pt x="8167290" y="52354"/>
                  </a:lnTo>
                  <a:lnTo>
                    <a:pt x="8167290" y="0"/>
                  </a:lnTo>
                  <a:close/>
                </a:path>
              </a:pathLst>
            </a:custGeom>
            <a:solidFill>
              <a:srgbClr val="E923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7">
            <a:extLst>
              <a:ext uri="{FF2B5EF4-FFF2-40B4-BE49-F238E27FC236}">
                <a16:creationId xmlns:a16="http://schemas.microsoft.com/office/drawing/2014/main" id="{D47A7084-7D3C-4EDD-B924-AB015D7BC39A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8389E9-6C4B-4E4C-AD42-C9D67AA87367}"/>
              </a:ext>
            </a:extLst>
          </p:cNvPr>
          <p:cNvSpPr txBox="1"/>
          <p:nvPr/>
        </p:nvSpPr>
        <p:spPr>
          <a:xfrm>
            <a:off x="333840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ДЕКАБРЬ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1504" y="-55676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49" y="11308556"/>
                </a:lnTo>
                <a:lnTo>
                  <a:pt x="1005204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635"/>
            <a:ext cx="9671050" cy="11308715"/>
            <a:chOff x="0" y="0"/>
            <a:chExt cx="10052050" cy="11308715"/>
          </a:xfrm>
          <a:solidFill>
            <a:schemeClr val="accent1">
              <a:lumMod val="75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0" y="10230054"/>
              <a:ext cx="2586308" cy="1078501"/>
            </a:xfrm>
            <a:prstGeom prst="rect">
              <a:avLst/>
            </a:prstGeom>
            <a:grpFill/>
          </p:spPr>
        </p:pic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75988" y="1018559"/>
            <a:ext cx="8188032" cy="35510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88397" y="5285253"/>
            <a:ext cx="6179355" cy="25276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0876113" y="6171907"/>
            <a:ext cx="314325" cy="314325"/>
            <a:chOff x="10889720" y="7361032"/>
            <a:chExt cx="314325" cy="31432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62417" y="7457230"/>
              <a:ext cx="168683" cy="12047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889720" y="7361032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96365" y="6293544"/>
            <a:ext cx="3223455" cy="192688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0875988" y="6853105"/>
            <a:ext cx="314325" cy="314325"/>
            <a:chOff x="10889720" y="8010227"/>
            <a:chExt cx="314325" cy="31432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62417" y="8106425"/>
              <a:ext cx="168683" cy="12047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889720" y="8010227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65" y="8018"/>
                  </a:lnTo>
                  <a:lnTo>
                    <a:pt x="64355" y="30338"/>
                  </a:lnTo>
                  <a:lnTo>
                    <a:pt x="30338" y="64355"/>
                  </a:lnTo>
                  <a:lnTo>
                    <a:pt x="8018" y="107465"/>
                  </a:lnTo>
                  <a:lnTo>
                    <a:pt x="0" y="157063"/>
                  </a:lnTo>
                  <a:lnTo>
                    <a:pt x="8018" y="206661"/>
                  </a:lnTo>
                  <a:lnTo>
                    <a:pt x="30338" y="249770"/>
                  </a:lnTo>
                  <a:lnTo>
                    <a:pt x="64355" y="283787"/>
                  </a:lnTo>
                  <a:lnTo>
                    <a:pt x="107465" y="306107"/>
                  </a:lnTo>
                  <a:lnTo>
                    <a:pt x="157063" y="314126"/>
                  </a:lnTo>
                  <a:lnTo>
                    <a:pt x="206661" y="306107"/>
                  </a:lnTo>
                  <a:lnTo>
                    <a:pt x="239859" y="288919"/>
                  </a:lnTo>
                  <a:lnTo>
                    <a:pt x="157063" y="288919"/>
                  </a:lnTo>
                  <a:lnTo>
                    <a:pt x="115439" y="282187"/>
                  </a:lnTo>
                  <a:lnTo>
                    <a:pt x="79250" y="263449"/>
                  </a:lnTo>
                  <a:lnTo>
                    <a:pt x="50687" y="234892"/>
                  </a:lnTo>
                  <a:lnTo>
                    <a:pt x="31942" y="198701"/>
                  </a:lnTo>
                  <a:lnTo>
                    <a:pt x="25207" y="157063"/>
                  </a:lnTo>
                  <a:lnTo>
                    <a:pt x="31942" y="115425"/>
                  </a:lnTo>
                  <a:lnTo>
                    <a:pt x="50687" y="79234"/>
                  </a:lnTo>
                  <a:lnTo>
                    <a:pt x="79250" y="50677"/>
                  </a:lnTo>
                  <a:lnTo>
                    <a:pt x="115439" y="31939"/>
                  </a:lnTo>
                  <a:lnTo>
                    <a:pt x="157063" y="25207"/>
                  </a:lnTo>
                  <a:lnTo>
                    <a:pt x="239860" y="25207"/>
                  </a:lnTo>
                  <a:lnTo>
                    <a:pt x="206661" y="8018"/>
                  </a:lnTo>
                  <a:lnTo>
                    <a:pt x="157063" y="0"/>
                  </a:lnTo>
                  <a:close/>
                </a:path>
                <a:path w="314325" h="314325">
                  <a:moveTo>
                    <a:pt x="239860" y="25207"/>
                  </a:moveTo>
                  <a:lnTo>
                    <a:pt x="157063" y="25207"/>
                  </a:lnTo>
                  <a:lnTo>
                    <a:pt x="198686" y="31939"/>
                  </a:lnTo>
                  <a:lnTo>
                    <a:pt x="234875" y="50677"/>
                  </a:lnTo>
                  <a:lnTo>
                    <a:pt x="263438" y="79234"/>
                  </a:lnTo>
                  <a:lnTo>
                    <a:pt x="282183" y="115425"/>
                  </a:lnTo>
                  <a:lnTo>
                    <a:pt x="288918" y="157063"/>
                  </a:lnTo>
                  <a:lnTo>
                    <a:pt x="282183" y="198701"/>
                  </a:lnTo>
                  <a:lnTo>
                    <a:pt x="263438" y="234892"/>
                  </a:lnTo>
                  <a:lnTo>
                    <a:pt x="234875" y="263449"/>
                  </a:lnTo>
                  <a:lnTo>
                    <a:pt x="198686" y="282187"/>
                  </a:lnTo>
                  <a:lnTo>
                    <a:pt x="157063" y="288919"/>
                  </a:lnTo>
                  <a:lnTo>
                    <a:pt x="239859" y="288919"/>
                  </a:lnTo>
                  <a:lnTo>
                    <a:pt x="249770" y="283787"/>
                  </a:lnTo>
                  <a:lnTo>
                    <a:pt x="283787" y="249770"/>
                  </a:lnTo>
                  <a:lnTo>
                    <a:pt x="306107" y="206661"/>
                  </a:lnTo>
                  <a:lnTo>
                    <a:pt x="314126" y="157063"/>
                  </a:lnTo>
                  <a:lnTo>
                    <a:pt x="306107" y="107465"/>
                  </a:lnTo>
                  <a:lnTo>
                    <a:pt x="283787" y="64355"/>
                  </a:lnTo>
                  <a:lnTo>
                    <a:pt x="249770" y="30338"/>
                  </a:lnTo>
                  <a:lnTo>
                    <a:pt x="239860" y="25207"/>
                  </a:lnTo>
                  <a:close/>
                </a:path>
              </a:pathLst>
            </a:custGeom>
            <a:solidFill>
              <a:srgbClr val="7EC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571313" y="6863141"/>
            <a:ext cx="7762941" cy="2537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A7475D9-6506-492C-A50E-DA5F55DED8D8}"/>
              </a:ext>
            </a:extLst>
          </p:cNvPr>
          <p:cNvSpPr txBox="1"/>
          <p:nvPr/>
        </p:nvSpPr>
        <p:spPr>
          <a:xfrm>
            <a:off x="1025822" y="4484648"/>
            <a:ext cx="7137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</a:rPr>
              <a:t>ПОСЕТИТЬ ОРГАНИЗАЦИОННЫЙ СБОР</a:t>
            </a: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110916FF-4E81-4A16-B898-446D6A3BD963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E0EE5-8AF0-4F02-B973-F8B45364629A}"/>
              </a:ext>
            </a:extLst>
          </p:cNvPr>
          <p:cNvSpPr txBox="1"/>
          <p:nvPr/>
        </p:nvSpPr>
        <p:spPr>
          <a:xfrm>
            <a:off x="454023" y="10391822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2 СЕМЕСТР, МАЙ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2E2E0D-F9A3-4935-B536-E35C2F09224C}"/>
              </a:ext>
            </a:extLst>
          </p:cNvPr>
          <p:cNvSpPr txBox="1"/>
          <p:nvPr/>
        </p:nvSpPr>
        <p:spPr>
          <a:xfrm>
            <a:off x="10691546" y="7397391"/>
            <a:ext cx="87603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Times New Roman" panose="02020603050405020304" pitchFamily="18" charset="0"/>
              </a:rPr>
              <a:t>Образцы документов:</a:t>
            </a:r>
          </a:p>
          <a:p>
            <a:r>
              <a:rPr lang="en-US" sz="2400" dirty="0">
                <a:solidFill>
                  <a:srgbClr val="92D050"/>
                </a:solidFill>
                <a:cs typeface="Times New Roman" panose="02020603050405020304" pitchFamily="18" charset="0"/>
                <a:hlinkClick r:id="rId9"/>
              </a:rPr>
              <a:t>https://cchgeu.ru/</a:t>
            </a:r>
            <a:endParaRPr lang="ru-RU" sz="2400" dirty="0">
              <a:solidFill>
                <a:srgbClr val="92D050"/>
              </a:solidFill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92D050"/>
                </a:solidFill>
                <a:cs typeface="Times New Roman" panose="02020603050405020304" pitchFamily="18" charset="0"/>
              </a:rPr>
              <a:t>ВГТУ        Образование       Военное обучение</a:t>
            </a:r>
          </a:p>
          <a:p>
            <a:r>
              <a:rPr lang="ru-RU" sz="2800" dirty="0">
                <a:solidFill>
                  <a:srgbClr val="92D050"/>
                </a:solidFill>
                <a:cs typeface="Times New Roman" panose="02020603050405020304" pitchFamily="18" charset="0"/>
              </a:rPr>
              <a:t>Абитуриенту        </a:t>
            </a:r>
            <a:r>
              <a:rPr lang="ru-RU" sz="2800" b="0" i="0" dirty="0">
                <a:solidFill>
                  <a:srgbClr val="667388"/>
                </a:solidFill>
                <a:effectLst/>
                <a:latin typeface="Montserrat" panose="020B0604020202020204" pitchFamily="2" charset="-52"/>
              </a:rPr>
              <a:t> </a:t>
            </a:r>
            <a:r>
              <a:rPr lang="ru-RU" sz="2800" dirty="0" err="1">
                <a:solidFill>
                  <a:srgbClr val="92D050"/>
                </a:solidFill>
                <a:cs typeface="Times New Roman" panose="02020603050405020304" pitchFamily="18" charset="0"/>
              </a:rPr>
              <a:t>Абитуриенту</a:t>
            </a:r>
            <a:r>
              <a:rPr lang="ru-RU" sz="2800" dirty="0">
                <a:solidFill>
                  <a:srgbClr val="92D050"/>
                </a:solidFill>
                <a:cs typeface="Times New Roman" panose="02020603050405020304" pitchFamily="18" charset="0"/>
              </a:rPr>
              <a:t> по программе подготовки офицеров запаса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8277540E-6DD0-4E24-A5DF-6C11538A9CEB}"/>
              </a:ext>
            </a:extLst>
          </p:cNvPr>
          <p:cNvSpPr/>
          <p:nvPr/>
        </p:nvSpPr>
        <p:spPr>
          <a:xfrm>
            <a:off x="11658273" y="8272567"/>
            <a:ext cx="330124" cy="242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2E66EE09-908E-4081-BB08-5B1D7D5189B2}"/>
              </a:ext>
            </a:extLst>
          </p:cNvPr>
          <p:cNvSpPr/>
          <p:nvPr/>
        </p:nvSpPr>
        <p:spPr>
          <a:xfrm>
            <a:off x="14335037" y="8272567"/>
            <a:ext cx="330124" cy="242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96374977-202C-4510-89B6-95DFDCE1ACAF}"/>
              </a:ext>
            </a:extLst>
          </p:cNvPr>
          <p:cNvSpPr/>
          <p:nvPr/>
        </p:nvSpPr>
        <p:spPr>
          <a:xfrm>
            <a:off x="17595850" y="8272567"/>
            <a:ext cx="330124" cy="242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83A3E92A-88A1-4276-A6AB-6A1DEC6E7841}"/>
              </a:ext>
            </a:extLst>
          </p:cNvPr>
          <p:cNvSpPr/>
          <p:nvPr/>
        </p:nvSpPr>
        <p:spPr>
          <a:xfrm>
            <a:off x="12860318" y="8750944"/>
            <a:ext cx="330124" cy="242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5F4D33-35BC-4A5D-AE19-3ED17D9428A3}"/>
              </a:ext>
            </a:extLst>
          </p:cNvPr>
          <p:cNvSpPr txBox="1"/>
          <p:nvPr/>
        </p:nvSpPr>
        <p:spPr>
          <a:xfrm>
            <a:off x="10875988" y="9693275"/>
            <a:ext cx="6110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Телефон для справки:</a:t>
            </a:r>
          </a:p>
          <a:p>
            <a:r>
              <a:rPr lang="ru-RU" sz="2400" b="1" dirty="0"/>
              <a:t>8-473-246-29-71</a:t>
            </a:r>
          </a:p>
          <a:p>
            <a:r>
              <a:rPr lang="ru-RU" sz="2400" b="1" dirty="0"/>
              <a:t>Серганова Маргарита Сергеевна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8318" y="0"/>
            <a:ext cx="13026390" cy="11308715"/>
          </a:xfrm>
          <a:custGeom>
            <a:avLst/>
            <a:gdLst/>
            <a:ahLst/>
            <a:cxnLst/>
            <a:rect l="l" t="t" r="r" b="b"/>
            <a:pathLst>
              <a:path w="13026390" h="11308715">
                <a:moveTo>
                  <a:pt x="0" y="11308556"/>
                </a:moveTo>
                <a:lnTo>
                  <a:pt x="13025781" y="11308556"/>
                </a:lnTo>
                <a:lnTo>
                  <a:pt x="13025781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" y="0"/>
            <a:ext cx="9182965" cy="11308715"/>
            <a:chOff x="0" y="0"/>
            <a:chExt cx="7078345" cy="11308715"/>
          </a:xfrm>
          <a:solidFill>
            <a:schemeClr val="accent1">
              <a:lumMod val="75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7078345" cy="11308715"/>
            </a:xfrm>
            <a:custGeom>
              <a:avLst/>
              <a:gdLst/>
              <a:ahLst/>
              <a:cxnLst/>
              <a:rect l="l" t="t" r="r" b="b"/>
              <a:pathLst>
                <a:path w="7078345" h="11308715">
                  <a:moveTo>
                    <a:pt x="707831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7078318" y="11308556"/>
                  </a:lnTo>
                  <a:lnTo>
                    <a:pt x="707831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30054"/>
              <a:ext cx="2586308" cy="1078501"/>
            </a:xfrm>
            <a:prstGeom prst="rect">
              <a:avLst/>
            </a:prstGeom>
            <a:grpFill/>
          </p:spPr>
        </p:pic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97093" y="7895047"/>
            <a:ext cx="9004961" cy="22093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11218" y="8209174"/>
            <a:ext cx="8376708" cy="15811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11744" y="2343771"/>
            <a:ext cx="8202063" cy="49646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2645A4-D2F1-462C-B62C-4E56E39DE7DE}"/>
              </a:ext>
            </a:extLst>
          </p:cNvPr>
          <p:cNvSpPr txBox="1"/>
          <p:nvPr/>
        </p:nvSpPr>
        <p:spPr>
          <a:xfrm>
            <a:off x="1060450" y="4691817"/>
            <a:ext cx="7574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ПОДАТЬ ЗАЯВЛЕНИЕ </a:t>
            </a:r>
          </a:p>
          <a:p>
            <a:pPr algn="ctr"/>
            <a:r>
              <a:rPr lang="ru-RU" sz="5400" dirty="0">
                <a:solidFill>
                  <a:schemeClr val="bg1"/>
                </a:solidFill>
              </a:rPr>
              <a:t>ОБ УЧАСТИИ В КОНКУРСНОМ ОТБОРЕ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949AFA54-F27A-4C27-B104-C7CFEBB73EC4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E6F36-B570-4AFB-8639-D6F7C8D192EB}"/>
              </a:ext>
            </a:extLst>
          </p:cNvPr>
          <p:cNvSpPr txBox="1"/>
          <p:nvPr/>
        </p:nvSpPr>
        <p:spPr>
          <a:xfrm>
            <a:off x="454023" y="10391822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2 СЕМЕСТР, МАЙ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B9745-3FA7-4313-83B8-89EA207FBC19}"/>
              </a:ext>
            </a:extLst>
          </p:cNvPr>
          <p:cNvSpPr txBox="1"/>
          <p:nvPr/>
        </p:nvSpPr>
        <p:spPr>
          <a:xfrm>
            <a:off x="10353013" y="1401878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 26.05.2025 г. до 29.05.2025 г.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7710" y="0"/>
            <a:ext cx="13026390" cy="11309349"/>
          </a:xfrm>
          <a:custGeom>
            <a:avLst/>
            <a:gdLst/>
            <a:ahLst/>
            <a:cxnLst/>
            <a:rect l="l" t="t" r="r" b="b"/>
            <a:pathLst>
              <a:path w="13026390" h="11308715">
                <a:moveTo>
                  <a:pt x="0" y="11308556"/>
                </a:moveTo>
                <a:lnTo>
                  <a:pt x="13025781" y="11308556"/>
                </a:lnTo>
                <a:lnTo>
                  <a:pt x="13025781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93F500-57EF-4365-928C-C80D4CA8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3" t="744" r="30043" b="1115"/>
          <a:stretch/>
        </p:blipFill>
        <p:spPr>
          <a:xfrm>
            <a:off x="11347450" y="408848"/>
            <a:ext cx="7391400" cy="1049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0CA793-CE13-4EA9-9540-B9BC78FF2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013" y="439963"/>
            <a:ext cx="7407637" cy="10491018"/>
          </a:xfrm>
          <a:prstGeom prst="rect">
            <a:avLst/>
          </a:prstGeom>
          <a:effectLst>
            <a:outerShdw blurRad="292100" dist="1651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828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2050" cy="11308715"/>
            <a:chOff x="0" y="0"/>
            <a:chExt cx="10052050" cy="11308715"/>
          </a:xfrm>
          <a:solidFill>
            <a:schemeClr val="accent1">
              <a:lumMod val="75000"/>
            </a:schemeClr>
          </a:solidFill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049" cy="11307905"/>
            </a:xfrm>
            <a:prstGeom prst="rect">
              <a:avLst/>
            </a:prstGeom>
            <a:grpFill/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7">
            <a:extLst>
              <a:ext uri="{FF2B5EF4-FFF2-40B4-BE49-F238E27FC236}">
                <a16:creationId xmlns:a16="http://schemas.microsoft.com/office/drawing/2014/main" id="{D3E27D8A-2525-4789-B302-E6228FE0774D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CF6AD-2E64-4E0F-AA61-0E444703991C}"/>
              </a:ext>
            </a:extLst>
          </p:cNvPr>
          <p:cNvSpPr txBox="1"/>
          <p:nvPr/>
        </p:nvSpPr>
        <p:spPr>
          <a:xfrm>
            <a:off x="435570" y="10176378"/>
            <a:ext cx="3215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2 СЕМЕСТР,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МАЙ-ИЮНЬ-ИЮЛЬ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8C88A-22F2-456C-B84C-492EA04325CD}"/>
              </a:ext>
            </a:extLst>
          </p:cNvPr>
          <p:cNvSpPr txBox="1"/>
          <p:nvPr/>
        </p:nvSpPr>
        <p:spPr>
          <a:xfrm>
            <a:off x="1238627" y="3216275"/>
            <a:ext cx="75747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ЗАКАЗАТЬ И ПОЛУЧИТЬ  СПРАВКУ О НАЛИЧИИ(ОТСУТСТВИИ) СУДИМОСТИ И (ИЛИ) ФАКТЕ УГЛОВНОГО ПРЕСЛЕДОВНИЯ ЛИБО О ПРЕКРАЩЕНИИ УГОЛОВНОГО ПРЕСЛЕДОВНИЯ В 2-Х ЭКЗЕМПЛЯРАХ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8CB06-3235-4484-B6B2-81DA359E0A61}"/>
              </a:ext>
            </a:extLst>
          </p:cNvPr>
          <p:cNvSpPr txBox="1"/>
          <p:nvPr/>
        </p:nvSpPr>
        <p:spPr>
          <a:xfrm>
            <a:off x="10433050" y="3114795"/>
            <a:ext cx="89671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Заказать и получить указанную справку можно в МФЦ, на портале государственных услуг (с получением лично, не электронный вариант) или в МВД по месту регистрации.</a:t>
            </a:r>
          </a:p>
          <a:p>
            <a:endParaRPr lang="ru-RU" sz="3600" dirty="0"/>
          </a:p>
          <a:p>
            <a:r>
              <a:rPr lang="ru-RU" sz="3600" dirty="0"/>
              <a:t>Справки с электронной подписью будут приниматься, если она заверена должностным лицом выдавшего данный документ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389B6E-3F2B-449A-AAA4-A5175164E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6" t="1112" r="30417" b="1853"/>
          <a:stretch/>
        </p:blipFill>
        <p:spPr>
          <a:xfrm>
            <a:off x="11195050" y="777875"/>
            <a:ext cx="7162800" cy="998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A515536-CF57-493A-8DCD-E9F916EAAC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071954"/>
              </p:ext>
            </p:extLst>
          </p:nvPr>
        </p:nvGraphicFramePr>
        <p:xfrm>
          <a:off x="1965326" y="677862"/>
          <a:ext cx="6943725" cy="995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6943680" imgH="9953640" progId="Paint.Picture">
                  <p:embed/>
                </p:oleObj>
              </mc:Choice>
              <mc:Fallback>
                <p:oleObj name="Точечный рисунок" r:id="rId3" imgW="6943680" imgH="9953640" progId="Paint.Picture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8A515536-CF57-493A-8DCD-E9F916EAAC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5326" y="677862"/>
                        <a:ext cx="6943725" cy="9953625"/>
                      </a:xfrm>
                      <a:prstGeom prst="rect">
                        <a:avLst/>
                      </a:prstGeom>
                      <a:solidFill>
                        <a:schemeClr val="bg1">
                          <a:alpha val="72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5578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4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49" y="11308556"/>
                </a:lnTo>
                <a:lnTo>
                  <a:pt x="1005204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94588" y="4136942"/>
            <a:ext cx="8088634" cy="3066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6775AF-307C-413F-AA37-81B3653CDFA8}"/>
              </a:ext>
            </a:extLst>
          </p:cNvPr>
          <p:cNvSpPr txBox="1"/>
          <p:nvPr/>
        </p:nvSpPr>
        <p:spPr>
          <a:xfrm>
            <a:off x="1238628" y="3714644"/>
            <a:ext cx="75747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ПОЛУЧИТЬ В ДЕКАНАТЕ ВЫПИСКУ О РЕЗУЛЬТАТАХ ЭКЗАМЕНОВ ЗА 2-Й СЕМЕСТР И ХАРАКТЕРИСТИКУ</a:t>
            </a: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DC3E3B1B-F9B7-4035-BD70-CAC31B46F38F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F431D-AF11-4160-ACDC-69485409163B}"/>
              </a:ext>
            </a:extLst>
          </p:cNvPr>
          <p:cNvSpPr txBox="1"/>
          <p:nvPr/>
        </p:nvSpPr>
        <p:spPr>
          <a:xfrm>
            <a:off x="303209" y="10176378"/>
            <a:ext cx="327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3 СЕМЕСТР, СЕНТЯБРЬ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975AA-56A6-49EE-8217-68969CF0B8D1}"/>
              </a:ext>
            </a:extLst>
          </p:cNvPr>
          <p:cNvSpPr txBox="1"/>
          <p:nvPr/>
        </p:nvSpPr>
        <p:spPr>
          <a:xfrm>
            <a:off x="11576050" y="3191424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 05.09.2025 г. до 19.09.2025 г.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2050" cy="11308715"/>
            <a:chOff x="0" y="0"/>
            <a:chExt cx="1005205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04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C482028-D160-4671-8AB2-457D930ED5CD}"/>
              </a:ext>
            </a:extLst>
          </p:cNvPr>
          <p:cNvSpPr txBox="1"/>
          <p:nvPr/>
        </p:nvSpPr>
        <p:spPr>
          <a:xfrm>
            <a:off x="1070025" y="3669119"/>
            <a:ext cx="75747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СДАТЬ В ВУЦ ВЫПИСКУ О РЕЗУЛЬТАТАХ ЭКЗАМЕНОВ ЗА 2-Й СЕМЕСТР, ХАРАКТЕРИСТИКУ ИЗ ДЕКАНАТА, СПРАВКУ ОБ ОТСУТСТВИИ СУДИМОСТИ, ПОЛУЧИТЬ НАПРАВЛЕНИЕ В ВОЕНКОМАТ ДЛЯ ПРОХОЖДЕНИЯ МЕДКОМИСИИ И ПРОФЕССИОНАЛЬНОГО ПСИХОЛОГИЧЕСКОГО ОТБОРА И ЗАПОЛНИТЬ АНКЕТУ НА ДОПУСК К СВЕДИНИЯМ, СОСТАВЛЯЮЩИМ ГОСУДАРСТВЕННУЮ ТАЙНУ</a:t>
            </a: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CBB0AB7C-2BB2-4C29-AC5D-5BB217D34031}"/>
              </a:ext>
            </a:extLst>
          </p:cNvPr>
          <p:cNvSpPr/>
          <p:nvPr/>
        </p:nvSpPr>
        <p:spPr>
          <a:xfrm>
            <a:off x="-2" y="9998076"/>
            <a:ext cx="3879851" cy="1310712"/>
          </a:xfrm>
          <a:custGeom>
            <a:avLst/>
            <a:gdLst/>
            <a:ahLst/>
            <a:cxnLst/>
            <a:rect l="l" t="t" r="r" b="b"/>
            <a:pathLst>
              <a:path w="2377440" h="869315">
                <a:moveTo>
                  <a:pt x="2272182" y="0"/>
                </a:moveTo>
                <a:lnTo>
                  <a:pt x="0" y="0"/>
                </a:lnTo>
                <a:lnTo>
                  <a:pt x="0" y="869083"/>
                </a:lnTo>
                <a:lnTo>
                  <a:pt x="2376890" y="869083"/>
                </a:lnTo>
                <a:lnTo>
                  <a:pt x="2376890" y="104708"/>
                </a:lnTo>
                <a:lnTo>
                  <a:pt x="2368662" y="63951"/>
                </a:lnTo>
                <a:lnTo>
                  <a:pt x="2346223" y="30668"/>
                </a:lnTo>
                <a:lnTo>
                  <a:pt x="2312940" y="8228"/>
                </a:lnTo>
                <a:lnTo>
                  <a:pt x="227218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EFE43-88CC-4EE6-BA5E-CAB46BE1C865}"/>
              </a:ext>
            </a:extLst>
          </p:cNvPr>
          <p:cNvSpPr txBox="1"/>
          <p:nvPr/>
        </p:nvSpPr>
        <p:spPr>
          <a:xfrm>
            <a:off x="303209" y="10299489"/>
            <a:ext cx="3273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3 СЕМЕСТР, ПЕРВАЯ  ПОЛОВИНА СЕНТЯБРЯ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668001-8144-496E-AAA9-4017E456979F}"/>
              </a:ext>
            </a:extLst>
          </p:cNvPr>
          <p:cNvSpPr txBox="1"/>
          <p:nvPr/>
        </p:nvSpPr>
        <p:spPr>
          <a:xfrm>
            <a:off x="12109450" y="777875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с 12.09.2025 г. до 10.10.2025 г.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05583-16A0-4826-91AB-66B02B1CA96D}"/>
              </a:ext>
            </a:extLst>
          </p:cNvPr>
          <p:cNvSpPr txBox="1"/>
          <p:nvPr/>
        </p:nvSpPr>
        <p:spPr>
          <a:xfrm>
            <a:off x="10433050" y="1768475"/>
            <a:ext cx="9290735" cy="8087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33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Студент в начале 3-го семестра (сентябрь) прибывает в ВУЦ для сдачи выписки о результатах экзаменов за 2-й семестр, характеристики из деканата и справки об отсутствии судимости. Получает направление в военный комиссариат для прохождения медицинской комиссии и профессионального психологического отбора. Направление выдается в военный комиссариат по месту воинского учета.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33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Анкету на допуск к сведениям, составляющим государственную тайну </a:t>
            </a: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 рукописном и электронном виде на компакт-диске, нужно будет представить в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ВУЦ </a:t>
            </a: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(Московский пр-т, д. 14,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каб</a:t>
            </a: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126). Анкету необходимо распечатать в формате АЗ и заполнить согласно указанному </a:t>
            </a:r>
            <a: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образцу.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29000"/>
              </a:lnSpc>
              <a:spcAft>
                <a:spcPts val="33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Срок прибытия в ВУЦ студентам сообщается через соответствующие деканаты ВГТУ и (или) путем размещения информации на сайте ВГТУ в разделе: </a:t>
            </a:r>
            <a: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«Военное обучение» - «Объявления» </a:t>
            </a: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(ориентировочно - первая половина сентября).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D1003E-2309-4438-BEF6-80627C79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31" y="353405"/>
            <a:ext cx="7443470" cy="10602540"/>
          </a:xfrm>
          <a:prstGeom prst="rect">
            <a:avLst/>
          </a:prstGeom>
          <a:effectLst>
            <a:outerShdw blurRad="2921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FC17DA-80D2-4806-AE09-7DF70B69B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992" y="395751"/>
            <a:ext cx="7350327" cy="10560194"/>
          </a:xfrm>
          <a:prstGeom prst="rect">
            <a:avLst/>
          </a:prstGeom>
          <a:effectLst>
            <a:outerShdw blurRad="292100" dist="50800" dir="5400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9638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632</Words>
  <Application>Microsoft Office PowerPoint</Application>
  <PresentationFormat>Произвольный</PresentationFormat>
  <Paragraphs>54</Paragraphs>
  <Slides>18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Calibri</vt:lpstr>
      <vt:lpstr>Montserrat</vt:lpstr>
      <vt:lpstr>Office Theme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Nikolay Reshetov</dc:creator>
  <cp:lastModifiedBy>Nikolay Reshetov</cp:lastModifiedBy>
  <cp:revision>2</cp:revision>
  <dcterms:modified xsi:type="dcterms:W3CDTF">2025-05-20T11:37:27Z</dcterms:modified>
</cp:coreProperties>
</file>